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8" r:id="rId9"/>
    <p:sldId id="262" r:id="rId10"/>
    <p:sldId id="267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jLDMjRu2yaP/99L7wxr/oUvU2R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57A6D7"/>
    <a:srgbClr val="4BACC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2" name="Google Shape;10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Slide de título">
  <p:cSld name="1_Slide de títul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/>
          <p:nvPr/>
        </p:nvSpPr>
        <p:spPr>
          <a:xfrm rot="10800000" flipH="1">
            <a:off x="5410156" y="590921"/>
            <a:ext cx="3733800" cy="91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87050" tIns="43525" rIns="87050" bIns="43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4"/>
          <p:cNvSpPr/>
          <p:nvPr/>
        </p:nvSpPr>
        <p:spPr>
          <a:xfrm rot="10800000" flipH="1">
            <a:off x="5410156" y="583103"/>
            <a:ext cx="3733800" cy="192000"/>
          </a:xfrm>
          <a:prstGeom prst="rect">
            <a:avLst/>
          </a:prstGeom>
          <a:solidFill>
            <a:schemeClr val="accent2">
              <a:alpha val="49800"/>
            </a:schemeClr>
          </a:solidFill>
          <a:ln>
            <a:noFill/>
          </a:ln>
        </p:spPr>
        <p:txBody>
          <a:bodyPr spcFirstLastPara="1" wrap="square" lIns="87050" tIns="43525" rIns="87050" bIns="43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4"/>
          <p:cNvSpPr/>
          <p:nvPr/>
        </p:nvSpPr>
        <p:spPr>
          <a:xfrm rot="10800000" flipH="1">
            <a:off x="5410156" y="734102"/>
            <a:ext cx="3733800" cy="9000"/>
          </a:xfrm>
          <a:prstGeom prst="rect">
            <a:avLst/>
          </a:prstGeom>
          <a:solidFill>
            <a:schemeClr val="accent2">
              <a:alpha val="64709"/>
            </a:schemeClr>
          </a:solidFill>
          <a:ln>
            <a:noFill/>
          </a:ln>
        </p:spPr>
        <p:txBody>
          <a:bodyPr spcFirstLastPara="1" wrap="square" lIns="87050" tIns="43525" rIns="87050" bIns="43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4"/>
          <p:cNvSpPr/>
          <p:nvPr/>
        </p:nvSpPr>
        <p:spPr>
          <a:xfrm rot="10800000" flipH="1">
            <a:off x="5410156" y="755797"/>
            <a:ext cx="1966200" cy="18300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txBody>
          <a:bodyPr spcFirstLastPara="1" wrap="square" lIns="87050" tIns="43525" rIns="87050" bIns="43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4"/>
          <p:cNvSpPr/>
          <p:nvPr/>
        </p:nvSpPr>
        <p:spPr>
          <a:xfrm>
            <a:off x="5410157" y="743353"/>
            <a:ext cx="3063300" cy="27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87050" tIns="43525" rIns="87050" bIns="43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4"/>
          <p:cNvSpPr/>
          <p:nvPr/>
        </p:nvSpPr>
        <p:spPr>
          <a:xfrm>
            <a:off x="7376305" y="679853"/>
            <a:ext cx="1600500" cy="366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87050" tIns="43525" rIns="87050" bIns="43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4"/>
          <p:cNvSpPr/>
          <p:nvPr/>
        </p:nvSpPr>
        <p:spPr>
          <a:xfrm>
            <a:off x="0" y="467935"/>
            <a:ext cx="9144000" cy="244500"/>
          </a:xfrm>
          <a:prstGeom prst="rect">
            <a:avLst/>
          </a:prstGeom>
          <a:solidFill>
            <a:schemeClr val="accent2">
              <a:alpha val="49800"/>
            </a:schemeClr>
          </a:solidFill>
          <a:ln>
            <a:noFill/>
          </a:ln>
        </p:spPr>
        <p:txBody>
          <a:bodyPr spcFirstLastPara="1" wrap="square" lIns="87050" tIns="43525" rIns="87050" bIns="43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4"/>
          <p:cNvSpPr/>
          <p:nvPr/>
        </p:nvSpPr>
        <p:spPr>
          <a:xfrm>
            <a:off x="0" y="493637"/>
            <a:ext cx="9144000" cy="141000"/>
          </a:xfrm>
          <a:prstGeom prst="rect">
            <a:avLst/>
          </a:prstGeom>
          <a:solidFill>
            <a:srgbClr val="F2DADA"/>
          </a:solidFill>
          <a:ln>
            <a:noFill/>
          </a:ln>
        </p:spPr>
        <p:txBody>
          <a:bodyPr spcFirstLastPara="1" wrap="square" lIns="87050" tIns="43525" rIns="87050" bIns="43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"/>
          <p:cNvSpPr/>
          <p:nvPr/>
        </p:nvSpPr>
        <p:spPr>
          <a:xfrm rot="10800000" flipH="1">
            <a:off x="6414061" y="388616"/>
            <a:ext cx="2730000" cy="248400"/>
          </a:xfrm>
          <a:prstGeom prst="rect">
            <a:avLst/>
          </a:prstGeom>
          <a:solidFill>
            <a:srgbClr val="F2DADA"/>
          </a:solidFill>
          <a:ln>
            <a:noFill/>
          </a:ln>
        </p:spPr>
        <p:txBody>
          <a:bodyPr spcFirstLastPara="1" wrap="square" lIns="87050" tIns="43525" rIns="87050" bIns="43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4"/>
          <p:cNvSpPr/>
          <p:nvPr/>
        </p:nvSpPr>
        <p:spPr>
          <a:xfrm>
            <a:off x="0" y="1"/>
            <a:ext cx="9144000" cy="586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87050" tIns="43525" rIns="87050" bIns="43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0" y="6745615"/>
            <a:ext cx="9144000" cy="1125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87050" tIns="43525" rIns="87050" bIns="43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4"/>
          <p:cNvSpPr/>
          <p:nvPr/>
        </p:nvSpPr>
        <p:spPr>
          <a:xfrm rot="10800000" flipH="1">
            <a:off x="5410156" y="754513"/>
            <a:ext cx="1966200" cy="9000"/>
          </a:xfrm>
          <a:prstGeom prst="rect">
            <a:avLst/>
          </a:prstGeom>
          <a:solidFill>
            <a:schemeClr val="accent2">
              <a:alpha val="64709"/>
            </a:schemeClr>
          </a:solidFill>
          <a:ln>
            <a:noFill/>
          </a:ln>
        </p:spPr>
        <p:txBody>
          <a:bodyPr spcFirstLastPara="1" wrap="square" lIns="87050" tIns="43525" rIns="87050" bIns="435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6705691" y="4206120"/>
            <a:ext cx="960000" cy="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5410156" y="4205364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320181" y="1009"/>
            <a:ext cx="747600" cy="3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body" idx="1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title"/>
          </p:nvPr>
        </p:nvSpPr>
        <p:spPr>
          <a:xfrm rot="5400000">
            <a:off x="4732350" y="2171688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body" idx="1"/>
          </p:nvPr>
        </p:nvSpPr>
        <p:spPr>
          <a:xfrm rot="5400000">
            <a:off x="541350" y="190488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"/>
          <p:cNvSpPr txBox="1"/>
          <p:nvPr/>
        </p:nvSpPr>
        <p:spPr>
          <a:xfrm>
            <a:off x="0" y="4666553"/>
            <a:ext cx="9144000" cy="94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325" tIns="9650" rIns="19325" bIns="965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Orientador(a):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</a:t>
            </a:r>
            <a:r>
              <a:rPr lang="pt-BR" sz="2000" i="0" u="none" strike="noStrike" cap="none" dirty="0" err="1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oorientador</a:t>
            </a:r>
            <a:r>
              <a:rPr lang="pt-BR" sz="2000" i="0" u="none" strike="noStrike" cap="none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(a):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 smtClean="0">
                <a:solidFill>
                  <a:schemeClr val="dk1"/>
                </a:solidFill>
                <a:latin typeface="Cambria"/>
                <a:ea typeface="Cambria"/>
                <a:sym typeface="Cambria"/>
              </a:rPr>
              <a:t>Área de Concentração:</a:t>
            </a:r>
            <a:endParaRPr sz="2000"/>
          </a:p>
        </p:txBody>
      </p:sp>
      <p:sp>
        <p:nvSpPr>
          <p:cNvPr id="107" name="Google Shape;107;p1"/>
          <p:cNvSpPr txBox="1"/>
          <p:nvPr/>
        </p:nvSpPr>
        <p:spPr>
          <a:xfrm>
            <a:off x="42204" y="2973458"/>
            <a:ext cx="8784900" cy="1004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325" tIns="9650" rIns="19325" bIns="965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i="0" u="none" strike="noStrike" cap="none" dirty="0">
                <a:solidFill>
                  <a:schemeClr val="dk1"/>
                </a:solidFill>
                <a:latin typeface="Cambria" pitchFamily="18" charset="0"/>
                <a:ea typeface="Cambria" pitchFamily="18" charset="0"/>
                <a:cs typeface="Cambria"/>
                <a:sym typeface="Cambria"/>
              </a:rPr>
              <a:t>TÍTULO DO TRABALHO</a:t>
            </a:r>
            <a:endParaRPr sz="3200">
              <a:latin typeface="Cambria" pitchFamily="18" charset="0"/>
              <a:ea typeface="Cambria" pitchFamily="18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i="0" u="none" strike="noStrike" cap="none" dirty="0">
                <a:solidFill>
                  <a:schemeClr val="dk1"/>
                </a:solidFill>
                <a:latin typeface="Cambria" pitchFamily="18" charset="0"/>
                <a:ea typeface="Cambria" pitchFamily="18" charset="0"/>
                <a:cs typeface="Cambria"/>
                <a:sym typeface="Cambria"/>
              </a:rPr>
              <a:t>(MAIÚSCULAS E CENTRALIZADO) </a:t>
            </a:r>
            <a:endParaRPr sz="3200" b="1" i="0" u="none" strike="noStrike" cap="none">
              <a:solidFill>
                <a:schemeClr val="dk1"/>
              </a:solidFill>
              <a:latin typeface="Cambria" pitchFamily="18" charset="0"/>
              <a:ea typeface="Cambria" pitchFamily="18" charset="0"/>
              <a:cs typeface="Cambria"/>
              <a:sym typeface="Cambria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0" y="4120376"/>
            <a:ext cx="9143999" cy="327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325" tIns="9650" rIns="19325" bIns="965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i="0" u="none" strike="noStrike" cap="none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Apresentação: (Inserir nome do apresentador do trabalho)</a:t>
            </a:r>
            <a:endParaRPr sz="2000"/>
          </a:p>
        </p:txBody>
      </p:sp>
      <p:sp>
        <p:nvSpPr>
          <p:cNvPr id="109" name="Google Shape;109;p1" descr="Resultado de imagem para cnpq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" descr="Resultado de imagem para cnpq"/>
          <p:cNvSpPr/>
          <p:nvPr/>
        </p:nvSpPr>
        <p:spPr>
          <a:xfrm>
            <a:off x="307975" y="7937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1716274"/>
            <a:ext cx="9144000" cy="46166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mbria" pitchFamily="18" charset="0"/>
                <a:ea typeface="Cambria" pitchFamily="18" charset="0"/>
                <a:cs typeface="Arial" pitchFamily="34" charset="0"/>
              </a:rPr>
              <a:t>     </a:t>
            </a:r>
            <a:r>
              <a:rPr kumimoji="0" lang="pt-BR" sz="2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mbria" pitchFamily="18" charset="0"/>
                <a:ea typeface="Cambria" pitchFamily="18" charset="0"/>
                <a:cs typeface="Arial" pitchFamily="34" charset="0"/>
              </a:rPr>
              <a:t>DEFESA DE TRABALHO</a:t>
            </a:r>
            <a:r>
              <a:rPr kumimoji="0" lang="pt-BR" sz="2400" b="1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mbria" pitchFamily="18" charset="0"/>
                <a:ea typeface="Cambria" pitchFamily="18" charset="0"/>
                <a:cs typeface="Arial" pitchFamily="34" charset="0"/>
              </a:rPr>
              <a:t> DE CONCLUSÃO DE CURSO</a:t>
            </a:r>
            <a:endParaRPr kumimoji="0" lang="pt-BR" sz="20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Cambria" pitchFamily="18" charset="0"/>
              <a:ea typeface="Cambria" pitchFamily="18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350500" y="534571"/>
            <a:ext cx="7019778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mbria" pitchFamily="18" charset="0"/>
                <a:ea typeface="Cambria" pitchFamily="18" charset="0"/>
                <a:cs typeface="Arial" pitchFamily="34" charset="0"/>
              </a:rPr>
              <a:t>MINISTÉRIO DA EDUCAÇÃO</a:t>
            </a:r>
            <a:b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mbria" pitchFamily="18" charset="0"/>
                <a:ea typeface="Cambria" pitchFamily="18" charset="0"/>
                <a:cs typeface="Arial" pitchFamily="34" charset="0"/>
              </a:rPr>
            </a:br>
            <a:r>
              <a:rPr kumimoji="0" lang="pt-BR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mbria" pitchFamily="18" charset="0"/>
                <a:ea typeface="Cambria" pitchFamily="18" charset="0"/>
                <a:cs typeface="Arial" pitchFamily="34" charset="0"/>
              </a:rPr>
              <a:t>INSTITUTO FEDERAL DE EDUCAÇÃO, CIÊNCIA E TECNOLOGIA DE GOIÁS CÂMPUS</a:t>
            </a:r>
            <a:r>
              <a:rPr kumimoji="0" lang="pt-BR" b="1" i="0" u="none" strike="noStrike" cap="none" normalizeH="0" dirty="0" smtClean="0">
                <a:ln>
                  <a:noFill/>
                </a:ln>
                <a:solidFill>
                  <a:srgbClr val="0D0D0D"/>
                </a:solidFill>
                <a:effectLst/>
                <a:latin typeface="Cambria" pitchFamily="18" charset="0"/>
                <a:ea typeface="Cambria" pitchFamily="18" charset="0"/>
                <a:cs typeface="Arial" pitchFamily="34" charset="0"/>
              </a:rPr>
              <a:t> ITUMBIARA</a:t>
            </a:r>
            <a:endParaRPr kumimoji="0" lang="pt-B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mbria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Arial" pitchFamily="34" charset="0"/>
              </a:rPr>
              <a:t>PÓS-GRADUAÇÃO</a:t>
            </a:r>
            <a:r>
              <a:rPr kumimoji="0" lang="pt-BR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Arial" pitchFamily="34" charset="0"/>
              </a:rPr>
              <a:t> </a:t>
            </a:r>
            <a:r>
              <a:rPr kumimoji="0" lang="pt-BR" sz="16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Arial" pitchFamily="34" charset="0"/>
              </a:rPr>
              <a:t>LATO SENSU</a:t>
            </a:r>
            <a:r>
              <a:rPr kumimoji="0" lang="pt-B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Arial" pitchFamily="34" charset="0"/>
              </a:rPr>
              <a:t> </a:t>
            </a: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Arial" pitchFamily="34" charset="0"/>
              </a:rPr>
              <a:t>EM ENSINO DE CIÊNCIAS E MATEMÁTICA</a:t>
            </a:r>
          </a:p>
        </p:txBody>
      </p:sp>
      <p:pic>
        <p:nvPicPr>
          <p:cNvPr id="4099" name="Picture 10" descr="Instituto Federal de Goiás - Itumbiara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182881" y="98476"/>
            <a:ext cx="1041009" cy="1465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Google Shape;105;p1"/>
          <p:cNvSpPr txBox="1"/>
          <p:nvPr/>
        </p:nvSpPr>
        <p:spPr>
          <a:xfrm>
            <a:off x="0" y="6161652"/>
            <a:ext cx="9144000" cy="265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325" tIns="9650" rIns="19325" bIns="965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Mês/20___</a:t>
            </a:r>
            <a:endParaRPr lang="pt-BR" sz="1600" i="0" u="none" strike="noStrike" cap="none" dirty="0" smtClean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"/>
          <p:cNvSpPr txBox="1"/>
          <p:nvPr/>
        </p:nvSpPr>
        <p:spPr>
          <a:xfrm>
            <a:off x="150421" y="383736"/>
            <a:ext cx="8827800" cy="461624"/>
          </a:xfrm>
          <a:prstGeom prst="rect">
            <a:avLst/>
          </a:prstGeom>
          <a:solidFill>
            <a:srgbClr val="57A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Cambria"/>
                <a:ea typeface="Cambria"/>
                <a:cs typeface="Cambria"/>
                <a:sym typeface="Cambria"/>
              </a:rPr>
              <a:t>AGRADECIMENTOS</a:t>
            </a:r>
            <a:endParaRPr sz="1800" b="1">
              <a:solidFill>
                <a:schemeClr val="bg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179512" y="1909281"/>
            <a:ext cx="8640960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2000" dirty="0" smtClean="0">
                <a:latin typeface="Cambria" pitchFamily="18" charset="0"/>
                <a:ea typeface="Cambria" pitchFamily="18" charset="0"/>
              </a:rPr>
              <a:t>[autor faz agradecimentos dirigidos àqueles que contribuíram de maneira relevante à elaboração do artigo (programa de pós-graduação, orientador, professores, bolsa de fomento, e outros) e ao público que assistiu  a defesa de TCC e a banca avaliadora]</a:t>
            </a:r>
            <a:endParaRPr sz="2000">
              <a:solidFill>
                <a:schemeClr val="tx1"/>
              </a:solidFill>
              <a:latin typeface="Cambria" pitchFamily="18" charset="0"/>
              <a:ea typeface="Cambria" pitchFamily="18" charset="0"/>
              <a:sym typeface="Arial"/>
            </a:endParaRPr>
          </a:p>
        </p:txBody>
      </p:sp>
      <p:sp>
        <p:nvSpPr>
          <p:cNvPr id="5" name="Retângulo 7"/>
          <p:cNvSpPr>
            <a:spLocks noChangeArrowheads="1"/>
          </p:cNvSpPr>
          <p:nvPr/>
        </p:nvSpPr>
        <p:spPr bwMode="auto">
          <a:xfrm>
            <a:off x="0" y="2794051"/>
            <a:ext cx="88185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pt-BR" b="1" dirty="0" smtClean="0"/>
              <a:t> </a:t>
            </a:r>
            <a:endParaRPr lang="pt-BR" b="1" dirty="0"/>
          </a:p>
        </p:txBody>
      </p:sp>
      <p:sp>
        <p:nvSpPr>
          <p:cNvPr id="6" name="Retângulo 5"/>
          <p:cNvSpPr/>
          <p:nvPr/>
        </p:nvSpPr>
        <p:spPr>
          <a:xfrm>
            <a:off x="341784" y="4393964"/>
            <a:ext cx="8280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800" b="1" dirty="0" smtClean="0">
                <a:latin typeface="Cambria" pitchFamily="18" charset="0"/>
                <a:ea typeface="Cambria" pitchFamily="18" charset="0"/>
              </a:rPr>
              <a:t>E-MAIL PARA CONTATO: </a:t>
            </a:r>
            <a:endParaRPr lang="pt-BR" sz="1800" b="1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"/>
          <p:cNvSpPr txBox="1"/>
          <p:nvPr/>
        </p:nvSpPr>
        <p:spPr>
          <a:xfrm>
            <a:off x="112544" y="482224"/>
            <a:ext cx="8827800" cy="461700"/>
          </a:xfrm>
          <a:prstGeom prst="rect">
            <a:avLst/>
          </a:prstGeom>
          <a:solidFill>
            <a:srgbClr val="57A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Cambria"/>
                <a:ea typeface="Cambria"/>
                <a:cs typeface="Cambria"/>
                <a:sym typeface="Cambria"/>
              </a:rPr>
              <a:t>INTRODUÇÃO/JUSTIFICATIVA</a:t>
            </a:r>
            <a:endParaRPr sz="1800" b="1">
              <a:solidFill>
                <a:schemeClr val="bg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337624" y="1909281"/>
            <a:ext cx="8482847" cy="163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/>
            <a:r>
              <a:rPr lang="pt-BR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(Apresentar uma visão panorâmica e contextualizada do problema a ser investigado; e a importância do tema, convencendo o leitor sobre a aplicabilidade da pesquisa a ser realizada. Não se esqueça de fundamentar suas argumentações e justificativa com citações, de acordo com as regras das ABNT)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"/>
          <p:cNvSpPr txBox="1"/>
          <p:nvPr/>
        </p:nvSpPr>
        <p:spPr>
          <a:xfrm>
            <a:off x="316200" y="580702"/>
            <a:ext cx="8827800" cy="461700"/>
          </a:xfrm>
          <a:prstGeom prst="rect">
            <a:avLst/>
          </a:prstGeom>
          <a:solidFill>
            <a:srgbClr val="57A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Cambria"/>
                <a:ea typeface="Cambria"/>
                <a:cs typeface="Cambria"/>
                <a:sym typeface="Cambria"/>
              </a:rPr>
              <a:t>OBJETIVO GERAL</a:t>
            </a:r>
            <a:endParaRPr sz="1800" b="1">
              <a:solidFill>
                <a:schemeClr val="bg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" name="Google Shape;122;p2"/>
          <p:cNvSpPr txBox="1"/>
          <p:nvPr/>
        </p:nvSpPr>
        <p:spPr>
          <a:xfrm>
            <a:off x="911048" y="1909281"/>
            <a:ext cx="7107553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pt-BR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(Apresentar  de forma ampla o que se pretende realizar) .</a:t>
            </a:r>
          </a:p>
          <a:p>
            <a:pPr lvl="0" algn="ctr"/>
            <a:endParaRPr lang="pt-BR" sz="20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"/>
          <p:cNvSpPr txBox="1"/>
          <p:nvPr/>
        </p:nvSpPr>
        <p:spPr>
          <a:xfrm>
            <a:off x="105180" y="440026"/>
            <a:ext cx="8827800" cy="461700"/>
          </a:xfrm>
          <a:prstGeom prst="rect">
            <a:avLst/>
          </a:prstGeom>
          <a:solidFill>
            <a:srgbClr val="57A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Cambria"/>
                <a:ea typeface="Cambria"/>
                <a:cs typeface="Cambria"/>
                <a:sym typeface="Cambria"/>
              </a:rPr>
              <a:t>OBJETIVOS ESPECÍFICOS</a:t>
            </a:r>
            <a:endParaRPr sz="1800" b="1">
              <a:solidFill>
                <a:schemeClr val="bg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179512" y="1909281"/>
            <a:ext cx="864096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pt-BR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(Indicar as especificidades do trabalho, ou seja, revelar detalhes importantes que irão contribuir para a obtenção do objetivo geral)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"/>
          <p:cNvSpPr txBox="1"/>
          <p:nvPr/>
        </p:nvSpPr>
        <p:spPr>
          <a:xfrm>
            <a:off x="178557" y="510348"/>
            <a:ext cx="8827800" cy="461624"/>
          </a:xfrm>
          <a:prstGeom prst="rect">
            <a:avLst/>
          </a:prstGeom>
          <a:solidFill>
            <a:srgbClr val="57A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Cambria"/>
                <a:ea typeface="Cambria"/>
                <a:cs typeface="Cambria"/>
                <a:sym typeface="Cambria"/>
              </a:rPr>
              <a:t>REFERENCIAL TEÓRICO ou REVISÃO DE LITERATURA</a:t>
            </a:r>
            <a:endParaRPr sz="1800" b="1">
              <a:solidFill>
                <a:schemeClr val="bg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179512" y="1909281"/>
            <a:ext cx="864096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Escolher para o título: Referencial Teórico ou Revisão de Literatura. </a:t>
            </a:r>
          </a:p>
          <a:p>
            <a:pPr algn="ctr"/>
            <a:r>
              <a:rPr lang="pt-BR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(Descrição da fundamentação teórica, de acordo com as regras das ABNT)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"/>
          <p:cNvSpPr txBox="1"/>
          <p:nvPr/>
        </p:nvSpPr>
        <p:spPr>
          <a:xfrm>
            <a:off x="150421" y="397804"/>
            <a:ext cx="8827800" cy="461624"/>
          </a:xfrm>
          <a:prstGeom prst="rect">
            <a:avLst/>
          </a:prstGeom>
          <a:solidFill>
            <a:srgbClr val="57A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Cambria"/>
                <a:ea typeface="Cambria"/>
                <a:cs typeface="Cambria"/>
                <a:sym typeface="Cambria"/>
              </a:rPr>
              <a:t>METODOLOGIA ou MATERIAL E MÉTODOS</a:t>
            </a:r>
            <a:endParaRPr sz="1800" b="1">
              <a:solidFill>
                <a:schemeClr val="bg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179512" y="1909281"/>
            <a:ext cx="864096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Escolher para o título: Metodologia ou Material e Métodos.</a:t>
            </a:r>
          </a:p>
          <a:p>
            <a:pPr algn="ctr"/>
            <a:r>
              <a:rPr lang="pt-BR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(Como foi feita a pesquisa? Quando e onde?</a:t>
            </a:r>
          </a:p>
          <a:p>
            <a:pPr algn="ctr"/>
            <a:r>
              <a:rPr lang="pt-BR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Que materiais e meios  foram necessários para a pesquisa? Se houve necessidade de sujeitos para a pesquisa, deve-se descrevê-los.</a:t>
            </a:r>
          </a:p>
          <a:p>
            <a:pPr algn="ctr"/>
            <a:r>
              <a:rPr lang="pt-BR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Espera-se aqui que a proposta seja detalhada e apresentada as etapas. Caso necessário, insira imagens e tabelas)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"/>
          <p:cNvSpPr txBox="1"/>
          <p:nvPr/>
        </p:nvSpPr>
        <p:spPr>
          <a:xfrm>
            <a:off x="150421" y="355600"/>
            <a:ext cx="8827800" cy="461700"/>
          </a:xfrm>
          <a:prstGeom prst="rect">
            <a:avLst/>
          </a:prstGeom>
          <a:solidFill>
            <a:srgbClr val="57A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Cambria"/>
                <a:ea typeface="Cambria"/>
                <a:cs typeface="Cambria"/>
                <a:sym typeface="Cambria"/>
              </a:rPr>
              <a:t>RESULTADOS  E DISCUSSÃO</a:t>
            </a:r>
            <a:endParaRPr sz="1800" b="1">
              <a:solidFill>
                <a:schemeClr val="bg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928467" y="1274245"/>
            <a:ext cx="75824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 smtClean="0">
                <a:latin typeface="Cambria" pitchFamily="18" charset="0"/>
                <a:ea typeface="Cambria" pitchFamily="18" charset="0"/>
              </a:rPr>
              <a:t>(Apresentar os resultados alcançados com a pesquisa, incluindo tanto os resultados positivos quanto os negativos. E confrontá-los com a teoria apresentada por outros autores, expondo as divergências e os consensos sobre o tema. A discussão permite fundamentar a hipótese defendida no trabalho, alcançar os objetivos propostos, responder às questões de pesquisa e chegar às conclusões).</a:t>
            </a:r>
            <a:endParaRPr lang="pt-BR" sz="2000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"/>
          <p:cNvSpPr txBox="1"/>
          <p:nvPr/>
        </p:nvSpPr>
        <p:spPr>
          <a:xfrm>
            <a:off x="150421" y="355600"/>
            <a:ext cx="8827800" cy="461624"/>
          </a:xfrm>
          <a:prstGeom prst="rect">
            <a:avLst/>
          </a:prstGeom>
          <a:solidFill>
            <a:srgbClr val="57A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Cambria"/>
                <a:ea typeface="Cambria"/>
                <a:cs typeface="Cambria"/>
                <a:sym typeface="Cambria"/>
              </a:rPr>
              <a:t>CONSIDERAÇÕES FINAIS ou CONCLUSÃO</a:t>
            </a:r>
            <a:endParaRPr sz="1800" b="1">
              <a:solidFill>
                <a:schemeClr val="bg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62708" y="1559636"/>
            <a:ext cx="80607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 smtClean="0">
                <a:latin typeface="Cambria" pitchFamily="18" charset="0"/>
                <a:ea typeface="Cambria" pitchFamily="18" charset="0"/>
              </a:rPr>
              <a:t>Escolher para o título: considerações finais ou conclusão.</a:t>
            </a:r>
          </a:p>
          <a:p>
            <a:pPr algn="just"/>
            <a:r>
              <a:rPr lang="pt-BR" sz="2000" dirty="0" smtClean="0">
                <a:latin typeface="Cambria" pitchFamily="18" charset="0"/>
                <a:ea typeface="Cambria" pitchFamily="18" charset="0"/>
              </a:rPr>
              <a:t>(Apresentar as considerações correspondentes aos objetivos e/ou hipóteses da pesquisa. Destacar as contribuições dos resultados da pesquisa para a área do conhecimento e para a sociedade em geral. Recomenda-se que o último parágrafo apresente as perspectivas futuras do trabalho, tendo por base os resultados de sua pesquisa).</a:t>
            </a:r>
            <a:endParaRPr lang="pt-BR" sz="2000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"/>
          <p:cNvSpPr txBox="1"/>
          <p:nvPr/>
        </p:nvSpPr>
        <p:spPr>
          <a:xfrm>
            <a:off x="150421" y="383736"/>
            <a:ext cx="8827800" cy="461624"/>
          </a:xfrm>
          <a:prstGeom prst="rect">
            <a:avLst/>
          </a:prstGeom>
          <a:solidFill>
            <a:srgbClr val="57A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Cambria"/>
                <a:ea typeface="Cambria"/>
                <a:cs typeface="Cambria"/>
                <a:sym typeface="Cambria"/>
              </a:rPr>
              <a:t>REFERÊNCIAS</a:t>
            </a:r>
            <a:endParaRPr sz="1800" b="1">
              <a:solidFill>
                <a:schemeClr val="bg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179512" y="1909281"/>
            <a:ext cx="8640960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(Apresentar os artigos e trabalhos que foram citados nesta apresentação, conforme as regras da ABNT)</a:t>
            </a:r>
            <a:endParaRPr sz="2000">
              <a:solidFill>
                <a:schemeClr val="tx1"/>
              </a:solidFill>
              <a:latin typeface="Cambria" pitchFamily="18" charset="0"/>
              <a:ea typeface="Cambria" pitchFamily="18" charset="0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434</Words>
  <Application>Microsoft Office PowerPoint</Application>
  <PresentationFormat>Apresentação na tela (4:3)</PresentationFormat>
  <Paragraphs>36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Carolina</dc:creator>
  <cp:lastModifiedBy>dayana</cp:lastModifiedBy>
  <cp:revision>24</cp:revision>
  <dcterms:created xsi:type="dcterms:W3CDTF">2010-05-11T01:03:47Z</dcterms:created>
  <dcterms:modified xsi:type="dcterms:W3CDTF">2025-04-19T21:17:56Z</dcterms:modified>
</cp:coreProperties>
</file>